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2" r:id="rId4"/>
    <p:sldId id="2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195"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12/14/2017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6"/>
            <a:ext cx="9144000" cy="3523775"/>
          </a:xfrm>
        </p:spPr>
        <p:txBody>
          <a:bodyPr/>
          <a:lstStyle/>
          <a:p>
            <a:r>
              <a:rPr lang="en-US" dirty="0">
                <a:solidFill>
                  <a:schemeClr val="bg1"/>
                </a:solidFill>
                <a:latin typeface="Roboto" pitchFamily="2" charset="0"/>
                <a:ea typeface="Roboto" pitchFamily="2" charset="0"/>
              </a:rPr>
              <a:t>Course Introduction</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1239EDEC-54F7-495B-85D5-96D652D62C8B}"/>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Data Streaming is important</a:t>
            </a:r>
            <a:endParaRPr lang="en-US" dirty="0">
              <a:solidFill>
                <a:schemeClr val="bg1"/>
              </a:solidFill>
              <a:latin typeface="Consolas" panose="020B0609020204030204" pitchFamily="49" charset="0"/>
            </a:endParaRPr>
          </a:p>
        </p:txBody>
      </p:sp>
      <p:sp>
        <p:nvSpPr>
          <p:cNvPr id="8" name="Content Placeholder 2">
            <a:extLst>
              <a:ext uri="{FF2B5EF4-FFF2-40B4-BE49-F238E27FC236}">
                <a16:creationId xmlns:a16="http://schemas.microsoft.com/office/drawing/2014/main" id="{AB5A91E1-DB5F-4B79-9999-421422025BAC}"/>
              </a:ext>
            </a:extLst>
          </p:cNvPr>
          <p:cNvSpPr>
            <a:spLocks noGrp="1"/>
          </p:cNvSpPr>
          <p:nvPr>
            <p:ph idx="1"/>
          </p:nvPr>
        </p:nvSpPr>
        <p:spPr>
          <a:xfrm>
            <a:off x="838200" y="1825625"/>
            <a:ext cx="10515600" cy="4351338"/>
          </a:xfrm>
        </p:spPr>
        <p:txBody>
          <a:bodyPr>
            <a:normAutofit/>
          </a:bodyPr>
          <a:lstStyle/>
          <a:p>
            <a:r>
              <a:rPr lang="en-US" dirty="0">
                <a:solidFill>
                  <a:schemeClr val="bg1"/>
                </a:solidFill>
              </a:rPr>
              <a:t>More than half of world’s data was created in last two years alone</a:t>
            </a:r>
          </a:p>
          <a:p>
            <a:r>
              <a:rPr lang="en-US" dirty="0">
                <a:solidFill>
                  <a:schemeClr val="bg1"/>
                </a:solidFill>
              </a:rPr>
              <a:t>More data coming in continuous streams rather than static </a:t>
            </a:r>
            <a:r>
              <a:rPr lang="en-US" dirty="0" err="1">
                <a:solidFill>
                  <a:schemeClr val="bg1"/>
                </a:solidFill>
              </a:rPr>
              <a:t>dataframes</a:t>
            </a:r>
            <a:endParaRPr lang="en-US" dirty="0">
              <a:solidFill>
                <a:schemeClr val="bg1"/>
              </a:solidFill>
            </a:endParaRPr>
          </a:p>
          <a:p>
            <a:r>
              <a:rPr lang="en-US" dirty="0">
                <a:solidFill>
                  <a:schemeClr val="bg1"/>
                </a:solidFill>
              </a:rPr>
              <a:t>Apache Spark is one of the best tools for this massive data processing need.</a:t>
            </a:r>
          </a:p>
          <a:p>
            <a:pPr lvl="1"/>
            <a:r>
              <a:rPr lang="en-US" dirty="0">
                <a:solidFill>
                  <a:schemeClr val="bg1"/>
                </a:solidFill>
              </a:rPr>
              <a:t>Even better when combined </a:t>
            </a:r>
            <a:r>
              <a:rPr lang="en-US">
                <a:solidFill>
                  <a:schemeClr val="bg1"/>
                </a:solidFill>
              </a:rPr>
              <a:t>with python!</a:t>
            </a:r>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will we learn</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pPr marL="514350" indent="-514350">
              <a:buFont typeface="+mj-lt"/>
              <a:buAutoNum type="arabicPeriod"/>
            </a:pPr>
            <a:r>
              <a:rPr lang="en-US" dirty="0">
                <a:solidFill>
                  <a:schemeClr val="bg1"/>
                </a:solidFill>
              </a:rPr>
              <a:t>Getting Spark Up and Running with Python</a:t>
            </a:r>
          </a:p>
          <a:p>
            <a:pPr marL="514350" indent="-514350">
              <a:buFont typeface="+mj-lt"/>
              <a:buAutoNum type="arabicPeriod"/>
            </a:pPr>
            <a:r>
              <a:rPr lang="en-US" dirty="0">
                <a:solidFill>
                  <a:schemeClr val="bg1"/>
                </a:solidFill>
              </a:rPr>
              <a:t>Transforming </a:t>
            </a:r>
            <a:r>
              <a:rPr lang="en-US" dirty="0" err="1">
                <a:solidFill>
                  <a:schemeClr val="bg1"/>
                </a:solidFill>
              </a:rPr>
              <a:t>DStreams</a:t>
            </a:r>
            <a:endParaRPr lang="en-US" dirty="0">
              <a:solidFill>
                <a:schemeClr val="bg1"/>
              </a:solidFill>
            </a:endParaRPr>
          </a:p>
          <a:p>
            <a:pPr marL="514350" indent="-514350">
              <a:buFont typeface="+mj-lt"/>
              <a:buAutoNum type="arabicPeriod"/>
            </a:pPr>
            <a:r>
              <a:rPr lang="en-US" dirty="0">
                <a:solidFill>
                  <a:schemeClr val="bg1"/>
                </a:solidFill>
              </a:rPr>
              <a:t>Advanced topics like Joining </a:t>
            </a:r>
            <a:r>
              <a:rPr lang="en-US" dirty="0" err="1">
                <a:solidFill>
                  <a:schemeClr val="bg1"/>
                </a:solidFill>
              </a:rPr>
              <a:t>Dstreams</a:t>
            </a:r>
            <a:r>
              <a:rPr lang="en-US" dirty="0">
                <a:solidFill>
                  <a:schemeClr val="bg1"/>
                </a:solidFill>
              </a:rPr>
              <a:t>, Checkpoints, &amp; Fault Tolerance</a:t>
            </a:r>
          </a:p>
          <a:p>
            <a:pPr marL="514350" indent="-514350">
              <a:buFont typeface="+mj-lt"/>
              <a:buAutoNum type="arabicPeriod"/>
            </a:pPr>
            <a:r>
              <a:rPr lang="en-US" dirty="0">
                <a:solidFill>
                  <a:schemeClr val="bg1"/>
                </a:solidFill>
              </a:rPr>
              <a:t>Integration with Kafka and Kinesis</a:t>
            </a:r>
          </a:p>
          <a:p>
            <a:pPr marL="514350" indent="-514350">
              <a:buFont typeface="+mj-lt"/>
              <a:buAutoNum type="arabicPeriod"/>
            </a:pPr>
            <a:r>
              <a:rPr lang="en-US" dirty="0">
                <a:solidFill>
                  <a:schemeClr val="bg1"/>
                </a:solidFill>
              </a:rPr>
              <a:t>Structured streaming and related topics</a:t>
            </a:r>
          </a:p>
          <a:p>
            <a:endParaRPr lang="en-US"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a:xfrm>
            <a:off x="838200" y="365125"/>
            <a:ext cx="10515600" cy="6208670"/>
          </a:xfrm>
        </p:spPr>
        <p:txBody>
          <a:bodyPr/>
          <a:lstStyle/>
          <a:p>
            <a:pPr algn="ctr"/>
            <a:r>
              <a:rPr lang="en-US" dirty="0">
                <a:solidFill>
                  <a:schemeClr val="bg1"/>
                </a:solidFill>
                <a:latin typeface="Roboto" pitchFamily="2" charset="0"/>
                <a:ea typeface="Roboto" pitchFamily="2" charset="0"/>
              </a:rPr>
              <a:t>Let’s get Started!</a:t>
            </a:r>
            <a:endParaRPr lang="en-US" dirty="0">
              <a:solidFill>
                <a:schemeClr val="bg1"/>
              </a:solidFill>
              <a:latin typeface="Consolas" panose="020B0609020204030204" pitchFamily="49" charset="0"/>
            </a:endParaRPr>
          </a:p>
        </p:txBody>
      </p:sp>
    </p:spTree>
    <p:extLst>
      <p:ext uri="{BB962C8B-B14F-4D97-AF65-F5344CB8AC3E}">
        <p14:creationId xmlns:p14="http://schemas.microsoft.com/office/powerpoint/2010/main" val="2965454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326</TotalTime>
  <Words>100</Words>
  <Application>Microsoft Office PowerPoint</Application>
  <PresentationFormat>Widescreen</PresentationFormat>
  <Paragraphs>29</Paragraphs>
  <Slides>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Consolas</vt:lpstr>
      <vt:lpstr>Roboto</vt:lpstr>
      <vt:lpstr>Office Theme</vt:lpstr>
      <vt:lpstr>Course Introduction</vt:lpstr>
      <vt:lpstr>Data Streaming is important</vt:lpstr>
      <vt:lpstr>What will we learn?</vt:lpstr>
      <vt:lpstr>Let’s get Started!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25</cp:revision>
  <dcterms:created xsi:type="dcterms:W3CDTF">2017-10-26T16:43:38Z</dcterms:created>
  <dcterms:modified xsi:type="dcterms:W3CDTF">2017-12-15T03:28:58Z</dcterms:modified>
</cp:coreProperties>
</file>

<file path=docProps/thumbnail.jpeg>
</file>